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1"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235FA9-6632-45F0-99F6-49BF9F18FAF6}"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2943143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235FA9-6632-45F0-99F6-49BF9F18FAF6}"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1261108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235FA9-6632-45F0-99F6-49BF9F18FAF6}"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399759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235FA9-6632-45F0-99F6-49BF9F18FAF6}"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444176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235FA9-6632-45F0-99F6-49BF9F18FAF6}" type="datetimeFigureOut">
              <a:rPr lang="en-US" smtClean="0"/>
              <a:t>2/25/2018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56080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235FA9-6632-45F0-99F6-49BF9F18FAF6}" type="datetimeFigureOut">
              <a:rPr lang="en-US" smtClean="0"/>
              <a:t>2/25/2018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1004123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235FA9-6632-45F0-99F6-49BF9F18FAF6}" type="datetimeFigureOut">
              <a:rPr lang="en-US" smtClean="0"/>
              <a:t>2/25/2018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143469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235FA9-6632-45F0-99F6-49BF9F18FAF6}"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2487381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235FA9-6632-45F0-99F6-49BF9F18FAF6}"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210622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235FA9-6632-45F0-99F6-49BF9F18FAF6}"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88332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235FA9-6632-45F0-99F6-49BF9F18FAF6}"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8E8A89-0132-45FF-A6B3-963C2F256217}" type="slidenum">
              <a:rPr lang="en-US" smtClean="0"/>
              <a:t>‹#›</a:t>
            </a:fld>
            <a:endParaRPr lang="en-US"/>
          </a:p>
        </p:txBody>
      </p:sp>
    </p:spTree>
    <p:extLst>
      <p:ext uri="{BB962C8B-B14F-4D97-AF65-F5344CB8AC3E}">
        <p14:creationId xmlns:p14="http://schemas.microsoft.com/office/powerpoint/2010/main" val="71854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235FA9-6632-45F0-99F6-49BF9F18FAF6}" type="datetimeFigureOut">
              <a:rPr lang="en-US" smtClean="0"/>
              <a:t>2/25/2018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E8A89-0132-45FF-A6B3-963C2F256217}" type="slidenum">
              <a:rPr lang="en-US" smtClean="0"/>
              <a:t>‹#›</a:t>
            </a:fld>
            <a:endParaRPr lang="en-US"/>
          </a:p>
        </p:txBody>
      </p:sp>
    </p:spTree>
    <p:extLst>
      <p:ext uri="{BB962C8B-B14F-4D97-AF65-F5344CB8AC3E}">
        <p14:creationId xmlns:p14="http://schemas.microsoft.com/office/powerpoint/2010/main" val="3762049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49872"/>
            <a:ext cx="9144000" cy="1466291"/>
          </a:xfrm>
        </p:spPr>
        <p:txBody>
          <a:bodyPr>
            <a:normAutofit fontScale="90000"/>
          </a:bodyPr>
          <a:lstStyle/>
          <a:p>
            <a:r>
              <a:rPr lang="en-US" dirty="0"/>
              <a:t>Research Project Presentation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7921" y="2316163"/>
            <a:ext cx="4627807" cy="3085204"/>
          </a:xfrm>
          <a:prstGeom prst="rect">
            <a:avLst/>
          </a:prstGeom>
        </p:spPr>
      </p:pic>
      <p:sp>
        <p:nvSpPr>
          <p:cNvPr id="3" name="Subtitle 2"/>
          <p:cNvSpPr>
            <a:spLocks noGrp="1"/>
          </p:cNvSpPr>
          <p:nvPr>
            <p:ph type="subTitle" idx="1"/>
          </p:nvPr>
        </p:nvSpPr>
        <p:spPr>
          <a:xfrm>
            <a:off x="1524000" y="4912989"/>
            <a:ext cx="6576811" cy="1655762"/>
          </a:xfrm>
        </p:spPr>
        <p:txBody>
          <a:bodyPr>
            <a:normAutofit/>
          </a:bodyPr>
          <a:lstStyle/>
          <a:p>
            <a:r>
              <a:rPr lang="en-US" sz="4000" dirty="0"/>
              <a:t>“Purchasing as a vocation”</a:t>
            </a:r>
          </a:p>
        </p:txBody>
      </p:sp>
    </p:spTree>
    <p:extLst>
      <p:ext uri="{BB962C8B-B14F-4D97-AF65-F5344CB8AC3E}">
        <p14:creationId xmlns:p14="http://schemas.microsoft.com/office/powerpoint/2010/main" val="778108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NOTE:</a:t>
            </a:r>
          </a:p>
        </p:txBody>
      </p:sp>
      <p:sp>
        <p:nvSpPr>
          <p:cNvPr id="3" name="Content Placeholder 2"/>
          <p:cNvSpPr>
            <a:spLocks noGrp="1"/>
          </p:cNvSpPr>
          <p:nvPr>
            <p:ph idx="1"/>
          </p:nvPr>
        </p:nvSpPr>
        <p:spPr>
          <a:xfrm>
            <a:off x="838200" y="1371600"/>
            <a:ext cx="10515600" cy="4805363"/>
          </a:xfrm>
        </p:spPr>
        <p:txBody>
          <a:bodyPr>
            <a:normAutofit lnSpcReduction="10000"/>
          </a:bodyPr>
          <a:lstStyle/>
          <a:p>
            <a:r>
              <a:rPr lang="en-US" sz="3600" dirty="0"/>
              <a:t>This project is a research essay of 3000 to 5000 words. </a:t>
            </a:r>
          </a:p>
          <a:p>
            <a:endParaRPr lang="en-US" sz="3600" dirty="0"/>
          </a:p>
          <a:p>
            <a:endParaRPr lang="en-US" sz="3600" dirty="0"/>
          </a:p>
          <a:p>
            <a:r>
              <a:rPr lang="en-CA" sz="3600" dirty="0"/>
              <a:t>(approximately an 3000 to 5000 Word count -  8 to 10 pages or so including your Q&amp;A).  Please do not go over 6000 words.  This essay is single spaced and separated by paragraphs of no more than 20 sentences each.</a:t>
            </a:r>
          </a:p>
          <a:p>
            <a:endParaRPr lang="en-US" sz="3600" dirty="0"/>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604" y="4051949"/>
            <a:ext cx="463871" cy="455656"/>
          </a:xfrm>
          <a:prstGeom prst="rect">
            <a:avLst/>
          </a:prstGeom>
        </p:spPr>
      </p:pic>
    </p:spTree>
    <p:extLst>
      <p:ext uri="{BB962C8B-B14F-4D97-AF65-F5344CB8AC3E}">
        <p14:creationId xmlns:p14="http://schemas.microsoft.com/office/powerpoint/2010/main" val="128450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Paper -  Purchasing as a VOCATION</a:t>
            </a:r>
          </a:p>
        </p:txBody>
      </p:sp>
      <p:sp>
        <p:nvSpPr>
          <p:cNvPr id="3" name="Content Placeholder 2"/>
          <p:cNvSpPr>
            <a:spLocks noGrp="1"/>
          </p:cNvSpPr>
          <p:nvPr>
            <p:ph idx="1"/>
          </p:nvPr>
        </p:nvSpPr>
        <p:spPr/>
        <p:txBody>
          <a:bodyPr>
            <a:normAutofit/>
          </a:bodyPr>
          <a:lstStyle/>
          <a:p>
            <a:r>
              <a:rPr lang="en-US" sz="4400" dirty="0"/>
              <a:t>What does vocation mean?  -  have a passion for the work you do, it means making your work your life’s mission, purpose, or function.  </a:t>
            </a:r>
          </a:p>
          <a:p>
            <a:pPr marL="0" indent="0">
              <a:buNone/>
            </a:pPr>
            <a:r>
              <a:rPr lang="en-US" sz="4400" dirty="0"/>
              <a:t>Common vocations:  doctors, lawyers, priests, trades people etc.  </a:t>
            </a:r>
          </a:p>
        </p:txBody>
      </p:sp>
    </p:spTree>
    <p:extLst>
      <p:ext uri="{BB962C8B-B14F-4D97-AF65-F5344CB8AC3E}">
        <p14:creationId xmlns:p14="http://schemas.microsoft.com/office/powerpoint/2010/main" val="1538367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rPr>
              <a:t>Research Paper (purchasing as a vocation)</a:t>
            </a:r>
            <a:endParaRPr lang="en-US" dirty="0"/>
          </a:p>
        </p:txBody>
      </p:sp>
      <p:sp>
        <p:nvSpPr>
          <p:cNvPr id="3" name="Content Placeholder 2"/>
          <p:cNvSpPr>
            <a:spLocks noGrp="1"/>
          </p:cNvSpPr>
          <p:nvPr>
            <p:ph idx="1"/>
          </p:nvPr>
        </p:nvSpPr>
        <p:spPr>
          <a:xfrm>
            <a:off x="838200" y="1419726"/>
            <a:ext cx="10515600" cy="5221706"/>
          </a:xfrm>
        </p:spPr>
        <p:txBody>
          <a:bodyPr>
            <a:normAutofit fontScale="62500" lnSpcReduction="20000"/>
          </a:bodyPr>
          <a:lstStyle/>
          <a:p>
            <a:r>
              <a:rPr lang="en-US" sz="3800" b="1" dirty="0">
                <a:effectLst/>
              </a:rPr>
              <a:t>Component 1 Primary Research - (5 marks)</a:t>
            </a:r>
            <a:r>
              <a:rPr lang="en-US" sz="3800" dirty="0">
                <a:effectLst/>
              </a:rPr>
              <a:t> the development of a set of interview questions (10 open ended questions "can you describe...."      - avoid direct yes/no questions "do you work in purchasing") and set up an interview date with someone who does purchasing for a living and interview them with your question set.  Compile the Q&amp;A together.  The use the information you collected through this Q&amp;A to discuss what you learned in your essay. </a:t>
            </a:r>
            <a:endParaRPr lang="en-US" sz="3800" dirty="0"/>
          </a:p>
          <a:p>
            <a:r>
              <a:rPr lang="en-US" sz="3800" b="1" dirty="0">
                <a:effectLst/>
              </a:rPr>
              <a:t>Component 2  Secondary Research - (5 marks)</a:t>
            </a:r>
            <a:r>
              <a:rPr lang="en-US" sz="3800" dirty="0">
                <a:effectLst/>
              </a:rPr>
              <a:t> Additional 3rd Party research -  Conduct some 3rd party research on the field of procurement; use Secondary Research collected from  journals, web, library, and other articles.  This research should be used to support your work and claims about </a:t>
            </a:r>
            <a:r>
              <a:rPr lang="en-US" sz="3800" dirty="0" err="1">
                <a:effectLst/>
              </a:rPr>
              <a:t>about</a:t>
            </a:r>
            <a:r>
              <a:rPr lang="en-US" sz="3800" dirty="0">
                <a:effectLst/>
              </a:rPr>
              <a:t> the field of study.   Learn everything you can about this interesting field of work.  </a:t>
            </a:r>
            <a:br>
              <a:rPr lang="en-US" sz="3800" dirty="0">
                <a:effectLst/>
              </a:rPr>
            </a:br>
            <a:endParaRPr lang="en-US" sz="3800" dirty="0"/>
          </a:p>
          <a:p>
            <a:r>
              <a:rPr lang="en-US" sz="3800" b="1" dirty="0">
                <a:effectLst/>
              </a:rPr>
              <a:t>Component 3-THE ESSAY (10 marks)</a:t>
            </a:r>
            <a:r>
              <a:rPr lang="en-US" sz="3800" dirty="0">
                <a:effectLst/>
              </a:rPr>
              <a:t>    Use both your primary and secondary research collected above  to write a paper on purchasing as a vocation.  Incorporate the Q&amp;A you developed into your essay by talking about the pro's and con's you have uncovered about this field through the interview process with a real person.    Use your secondary research to show both sides of arguments.   Please ensure to site  and support any work referenced. </a:t>
            </a:r>
            <a:r>
              <a:rPr lang="en-US" sz="3800" dirty="0"/>
              <a:t> Hardcopy will need to be formally bound!</a:t>
            </a:r>
            <a:r>
              <a:rPr lang="en-US" sz="3800" dirty="0">
                <a:effectLst/>
              </a:rPr>
              <a:t>  </a:t>
            </a:r>
            <a:endParaRPr lang="en-US" sz="3800" dirty="0"/>
          </a:p>
          <a:p>
            <a:endParaRPr lang="en-US" dirty="0"/>
          </a:p>
        </p:txBody>
      </p:sp>
    </p:spTree>
    <p:extLst>
      <p:ext uri="{BB962C8B-B14F-4D97-AF65-F5344CB8AC3E}">
        <p14:creationId xmlns:p14="http://schemas.microsoft.com/office/powerpoint/2010/main" val="2499857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Submit a completed paper by the due date to the assignment tool provided</a:t>
            </a:r>
            <a:endParaRPr lang="en-US" dirty="0"/>
          </a:p>
        </p:txBody>
      </p:sp>
      <p:sp>
        <p:nvSpPr>
          <p:cNvPr id="3" name="Content Placeholder 2"/>
          <p:cNvSpPr>
            <a:spLocks noGrp="1"/>
          </p:cNvSpPr>
          <p:nvPr>
            <p:ph idx="1"/>
          </p:nvPr>
        </p:nvSpPr>
        <p:spPr/>
        <p:txBody>
          <a:bodyPr>
            <a:normAutofit/>
          </a:bodyPr>
          <a:lstStyle/>
          <a:p>
            <a:r>
              <a:rPr lang="en-US" dirty="0">
                <a:effectLst/>
              </a:rPr>
              <a:t>Compile the 3 Component parts into “1 document” for submission.   Your table of contents should read:</a:t>
            </a:r>
          </a:p>
          <a:p>
            <a:pPr marL="0" indent="0">
              <a:buNone/>
            </a:pPr>
            <a:endParaRPr lang="en-US" dirty="0"/>
          </a:p>
          <a:p>
            <a:pPr marL="0" indent="0">
              <a:buNone/>
            </a:pPr>
            <a:r>
              <a:rPr lang="en-US" dirty="0">
                <a:effectLst/>
              </a:rPr>
              <a:t>1. Essay section (with the essay to follow)</a:t>
            </a:r>
          </a:p>
          <a:p>
            <a:pPr marL="0" indent="0">
              <a:buNone/>
            </a:pPr>
            <a:r>
              <a:rPr lang="en-US" dirty="0">
                <a:effectLst/>
              </a:rPr>
              <a:t>2. Research section:</a:t>
            </a:r>
          </a:p>
          <a:p>
            <a:pPr marL="457200" lvl="1" indent="0">
              <a:buNone/>
            </a:pPr>
            <a:r>
              <a:rPr lang="en-US" dirty="0">
                <a:effectLst/>
              </a:rPr>
              <a:t>Primary research- included or attached.  then</a:t>
            </a:r>
          </a:p>
          <a:p>
            <a:pPr marL="457200" lvl="1" indent="0">
              <a:buNone/>
            </a:pPr>
            <a:r>
              <a:rPr lang="en-US" dirty="0">
                <a:effectLst/>
              </a:rPr>
              <a:t>Secondary research - included or attached</a:t>
            </a:r>
          </a:p>
          <a:p>
            <a:pPr lvl="1"/>
            <a:endParaRPr lang="en-US" dirty="0"/>
          </a:p>
          <a:p>
            <a:pPr marL="457200" lvl="1" indent="0">
              <a:buNone/>
            </a:pPr>
            <a:endParaRPr lang="en-US" dirty="0">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7174" y="2981819"/>
            <a:ext cx="1730775" cy="1730775"/>
          </a:xfrm>
          <a:prstGeom prst="rect">
            <a:avLst/>
          </a:prstGeom>
        </p:spPr>
      </p:pic>
    </p:spTree>
    <p:extLst>
      <p:ext uri="{BB962C8B-B14F-4D97-AF65-F5344CB8AC3E}">
        <p14:creationId xmlns:p14="http://schemas.microsoft.com/office/powerpoint/2010/main" val="396854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Frequently asked questions</a:t>
            </a:r>
          </a:p>
        </p:txBody>
      </p:sp>
      <p:sp>
        <p:nvSpPr>
          <p:cNvPr id="3" name="Content Placeholder 2"/>
          <p:cNvSpPr>
            <a:spLocks noGrp="1"/>
          </p:cNvSpPr>
          <p:nvPr>
            <p:ph idx="1"/>
          </p:nvPr>
        </p:nvSpPr>
        <p:spPr/>
        <p:txBody>
          <a:bodyPr>
            <a:normAutofit fontScale="85000" lnSpcReduction="10000"/>
          </a:bodyPr>
          <a:lstStyle/>
          <a:p>
            <a:r>
              <a:rPr lang="en-US" dirty="0">
                <a:solidFill>
                  <a:srgbClr val="FF0000"/>
                </a:solidFill>
              </a:rPr>
              <a:t>Do I really have to interview a real purchasing person?  </a:t>
            </a:r>
            <a:r>
              <a:rPr lang="en-US" dirty="0"/>
              <a:t> </a:t>
            </a:r>
          </a:p>
          <a:p>
            <a:pPr lvl="1"/>
            <a:r>
              <a:rPr lang="en-US" dirty="0"/>
              <a:t>YES, this is how you collect and consolidate your primary research.</a:t>
            </a:r>
          </a:p>
          <a:p>
            <a:r>
              <a:rPr lang="en-US" dirty="0">
                <a:solidFill>
                  <a:srgbClr val="FF0000"/>
                </a:solidFill>
              </a:rPr>
              <a:t>Where do I get the secondary research?</a:t>
            </a:r>
            <a:r>
              <a:rPr lang="en-US" dirty="0"/>
              <a:t>   </a:t>
            </a:r>
          </a:p>
          <a:p>
            <a:pPr lvl="1"/>
            <a:r>
              <a:rPr lang="en-US" dirty="0"/>
              <a:t>Library, internet, research journals, case studies, and text books</a:t>
            </a:r>
          </a:p>
          <a:p>
            <a:r>
              <a:rPr lang="en-US" dirty="0">
                <a:solidFill>
                  <a:srgbClr val="FF0000"/>
                </a:solidFill>
              </a:rPr>
              <a:t>How to I bring the interview Q&amp;A together with my research to write the essay?</a:t>
            </a:r>
          </a:p>
          <a:p>
            <a:pPr lvl="1"/>
            <a:r>
              <a:rPr lang="en-US" dirty="0"/>
              <a:t>When you collect the answers to questions (primary research) that interest you about the field of study, you can then use that information to support finding that you collect from secondary research (library).   This level of detail allows to write an interesting essay.</a:t>
            </a:r>
          </a:p>
          <a:p>
            <a:r>
              <a:rPr lang="en-US" dirty="0">
                <a:solidFill>
                  <a:srgbClr val="FF0000"/>
                </a:solidFill>
              </a:rPr>
              <a:t>How do I know what questions to ask?</a:t>
            </a:r>
          </a:p>
          <a:p>
            <a:pPr lvl="1"/>
            <a:r>
              <a:rPr lang="en-US" dirty="0"/>
              <a:t>Keep your questions “open” to allow the person to speak freely and elaborate on the answers.  </a:t>
            </a:r>
          </a:p>
          <a:p>
            <a:r>
              <a:rPr lang="en-US" dirty="0">
                <a:solidFill>
                  <a:srgbClr val="FF0000"/>
                </a:solidFill>
              </a:rPr>
              <a:t>Do you provide us with any of the questions?</a:t>
            </a:r>
          </a:p>
          <a:p>
            <a:pPr lvl="1"/>
            <a:r>
              <a:rPr lang="en-US" dirty="0"/>
              <a:t>Yes, next page</a:t>
            </a:r>
          </a:p>
        </p:txBody>
      </p:sp>
    </p:spTree>
    <p:extLst>
      <p:ext uri="{BB962C8B-B14F-4D97-AF65-F5344CB8AC3E}">
        <p14:creationId xmlns:p14="http://schemas.microsoft.com/office/powerpoint/2010/main" val="2899364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a:t>Some Question ideas: (you need about 20 questions)</a:t>
            </a:r>
            <a:br>
              <a:rPr lang="en-US" dirty="0"/>
            </a:br>
            <a:endParaRPr lang="en-US" dirty="0"/>
          </a:p>
        </p:txBody>
      </p:sp>
      <p:sp>
        <p:nvSpPr>
          <p:cNvPr id="3" name="Content Placeholder 2"/>
          <p:cNvSpPr>
            <a:spLocks noGrp="1"/>
          </p:cNvSpPr>
          <p:nvPr>
            <p:ph idx="1"/>
          </p:nvPr>
        </p:nvSpPr>
        <p:spPr>
          <a:xfrm>
            <a:off x="838200" y="1146219"/>
            <a:ext cx="10515600" cy="5447763"/>
          </a:xfrm>
        </p:spPr>
        <p:txBody>
          <a:bodyPr>
            <a:normAutofit fontScale="47500" lnSpcReduction="20000"/>
          </a:bodyPr>
          <a:lstStyle/>
          <a:p>
            <a:pPr marL="514350" indent="-514350">
              <a:buFont typeface="+mj-lt"/>
              <a:buAutoNum type="arabicPeriod"/>
            </a:pPr>
            <a:r>
              <a:rPr lang="en-CA" sz="3300" b="1" dirty="0"/>
              <a:t>What are the primary job function you perform on a daily basis, and why?</a:t>
            </a:r>
          </a:p>
          <a:p>
            <a:pPr marL="514350" indent="-514350">
              <a:buFont typeface="+mj-lt"/>
              <a:buAutoNum type="arabicPeriod"/>
            </a:pPr>
            <a:r>
              <a:rPr lang="en-CA" sz="3300" b="1" dirty="0"/>
              <a:t>How many people do you have to interact with in any given day?</a:t>
            </a:r>
          </a:p>
          <a:p>
            <a:pPr marL="514350" indent="-514350">
              <a:buFont typeface="+mj-lt"/>
              <a:buAutoNum type="arabicPeriod"/>
            </a:pPr>
            <a:r>
              <a:rPr lang="en-CA" sz="3300" b="1" dirty="0"/>
              <a:t>How many vendors, customers do you work with in a month say?</a:t>
            </a:r>
          </a:p>
          <a:p>
            <a:pPr marL="514350" indent="-514350">
              <a:buFont typeface="+mj-lt"/>
              <a:buAutoNum type="arabicPeriod"/>
            </a:pPr>
            <a:r>
              <a:rPr lang="en-CA" sz="3300" b="1" dirty="0"/>
              <a:t>Why did you pick this particular field of work?</a:t>
            </a:r>
          </a:p>
          <a:p>
            <a:pPr marL="514350" indent="-514350">
              <a:buFont typeface="+mj-lt"/>
              <a:buAutoNum type="arabicPeriod"/>
            </a:pPr>
            <a:r>
              <a:rPr lang="en-CA" sz="3300" b="1" dirty="0"/>
              <a:t>Approximately what size of budget do you work with?</a:t>
            </a:r>
          </a:p>
          <a:p>
            <a:pPr marL="514350" indent="-514350">
              <a:buFont typeface="+mj-lt"/>
              <a:buAutoNum type="arabicPeriod"/>
            </a:pPr>
            <a:r>
              <a:rPr lang="en-CA" sz="3300" b="1" dirty="0"/>
              <a:t>What is the general approval process for large, small and medium contract purchases?</a:t>
            </a:r>
          </a:p>
          <a:p>
            <a:pPr marL="514350" indent="-514350">
              <a:buFont typeface="+mj-lt"/>
              <a:buAutoNum type="arabicPeriod"/>
            </a:pPr>
            <a:r>
              <a:rPr lang="en-CA" sz="3300" b="1" dirty="0"/>
              <a:t>What would you consider the most important information I should consider when choosing this field to work in?</a:t>
            </a:r>
          </a:p>
          <a:p>
            <a:endParaRPr lang="en-CA" sz="3300" b="1" dirty="0"/>
          </a:p>
          <a:p>
            <a:pPr marL="0" indent="0">
              <a:buNone/>
            </a:pPr>
            <a:r>
              <a:rPr lang="en-CA" sz="3300" b="1" dirty="0"/>
              <a:t>When writing the essay:</a:t>
            </a:r>
          </a:p>
          <a:p>
            <a:r>
              <a:rPr lang="en-CA" sz="3300" b="1" dirty="0"/>
              <a:t>Talk about how you met the person you interviewed and how you felt the interview went.</a:t>
            </a:r>
          </a:p>
          <a:p>
            <a:r>
              <a:rPr lang="en-CA" sz="3300" b="1" dirty="0"/>
              <a:t>How did the course materials contribute to your knowledge?  </a:t>
            </a:r>
          </a:p>
          <a:p>
            <a:r>
              <a:rPr lang="en-CA" sz="3300" b="1" dirty="0"/>
              <a:t>Did the person you interviewed confirm some, all or none of the information you research through the library, textbook of case studies.</a:t>
            </a:r>
          </a:p>
          <a:p>
            <a:r>
              <a:rPr lang="en-CA" sz="3300" b="1" dirty="0"/>
              <a:t>What types of activities are done when working in procurement, and why?</a:t>
            </a:r>
          </a:p>
          <a:p>
            <a:r>
              <a:rPr lang="en-CA" sz="3300" b="1" dirty="0"/>
              <a:t>What are the benefit to the organization?</a:t>
            </a:r>
          </a:p>
          <a:p>
            <a:r>
              <a:rPr lang="en-CA" sz="3300" b="1" dirty="0"/>
              <a:t>Would purchasing be a field of interest for you?</a:t>
            </a:r>
          </a:p>
          <a:p>
            <a:r>
              <a:rPr lang="en-CA" sz="3300" b="1" dirty="0"/>
              <a:t>Etc.</a:t>
            </a:r>
          </a:p>
          <a:p>
            <a:endParaRPr lang="en-CA" b="1" dirty="0"/>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5472" y="1359371"/>
            <a:ext cx="3092396" cy="860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3007" y="1245261"/>
            <a:ext cx="1505487" cy="1505487"/>
          </a:xfrm>
          <a:prstGeom prst="rect">
            <a:avLst/>
          </a:prstGeom>
        </p:spPr>
      </p:pic>
      <p:sp>
        <p:nvSpPr>
          <p:cNvPr id="5" name="TextBox 4"/>
          <p:cNvSpPr txBox="1"/>
          <p:nvPr/>
        </p:nvSpPr>
        <p:spPr>
          <a:xfrm>
            <a:off x="8771330" y="1146219"/>
            <a:ext cx="3276538" cy="369332"/>
          </a:xfrm>
          <a:prstGeom prst="rect">
            <a:avLst/>
          </a:prstGeom>
          <a:solidFill>
            <a:schemeClr val="bg1"/>
          </a:solidFill>
        </p:spPr>
        <p:txBody>
          <a:bodyPr wrap="none" rtlCol="0">
            <a:spAutoFit/>
          </a:bodyPr>
          <a:lstStyle/>
          <a:p>
            <a:r>
              <a:rPr lang="en-US" dirty="0"/>
              <a:t>Stay away form the yes/no traps!</a:t>
            </a:r>
          </a:p>
        </p:txBody>
      </p:sp>
    </p:spTree>
    <p:extLst>
      <p:ext uri="{BB962C8B-B14F-4D97-AF65-F5344CB8AC3E}">
        <p14:creationId xmlns:p14="http://schemas.microsoft.com/office/powerpoint/2010/main" val="3996263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441</Words>
  <Application>Microsoft Office PowerPoint</Application>
  <PresentationFormat>Widescreen</PresentationFormat>
  <Paragraphs>51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Research Project Presentation</vt:lpstr>
      <vt:lpstr>Take NOTE:</vt:lpstr>
      <vt:lpstr>Research Paper -  Purchasing as a VOCATION</vt:lpstr>
      <vt:lpstr>Research Paper (purchasing as a vocation)</vt:lpstr>
      <vt:lpstr>Submit a completed paper by the due date to the assignment tool provided</vt:lpstr>
      <vt:lpstr>Frequently asked questions</vt:lpstr>
      <vt:lpstr>Some Question ideas: (you need about 20 questions) </vt:lpstr>
    </vt:vector>
  </TitlesOfParts>
  <Company>Algonquin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Project Presentation</dc:title>
  <dc:creator>Maryann Sullivan</dc:creator>
  <cp:lastModifiedBy>Abdullah alkhathami</cp:lastModifiedBy>
  <cp:revision>11</cp:revision>
  <dcterms:created xsi:type="dcterms:W3CDTF">2018-02-01T16:01:41Z</dcterms:created>
  <dcterms:modified xsi:type="dcterms:W3CDTF">2018-02-25T08:59:46Z</dcterms:modified>
</cp:coreProperties>
</file>